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winkliges Dreiec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0290D26-0873-4D99-B141-3BA60FAE1D69}" type="datetimeFigureOut">
              <a:rPr lang="de-DE" smtClean="0"/>
              <a:t>08.03.2015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717B1C-F246-42BC-85FB-05CF489B2AE9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21252464">
            <a:off x="-631356" y="586523"/>
            <a:ext cx="8640960" cy="1470025"/>
          </a:xfrm>
        </p:spPr>
        <p:txBody>
          <a:bodyPr>
            <a:noAutofit/>
          </a:bodyPr>
          <a:lstStyle/>
          <a:p>
            <a:pPr algn="ctr"/>
            <a:r>
              <a:rPr lang="de-DE" sz="4800" b="1" dirty="0" smtClean="0"/>
              <a:t>Restaurantfachfrau/</a:t>
            </a:r>
            <a:r>
              <a:rPr lang="de-DE" sz="4800" b="1" dirty="0" err="1" smtClean="0"/>
              <a:t>mann</a:t>
            </a:r>
            <a:endParaRPr lang="de-DE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9060">
            <a:off x="137776" y="3371023"/>
            <a:ext cx="2762250" cy="179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4542">
            <a:off x="5651485" y="2691540"/>
            <a:ext cx="2932949" cy="20580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-32645" y="6202720"/>
            <a:ext cx="2755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Quelle:</a:t>
            </a:r>
          </a:p>
          <a:p>
            <a:r>
              <a:rPr lang="de-DE" dirty="0" smtClean="0"/>
              <a:t>www.straelenerhof.de-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158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40723" y="332656"/>
            <a:ext cx="8229600" cy="1399032"/>
          </a:xfrm>
        </p:spPr>
        <p:txBody>
          <a:bodyPr/>
          <a:lstStyle/>
          <a:p>
            <a:r>
              <a:rPr lang="de-DE" dirty="0" smtClean="0"/>
              <a:t>Arbeitsbereiche: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6768" y="1575047"/>
            <a:ext cx="91440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in Gastronomiebetrieben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Gasthäusern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Restaurants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Kaffeehäusern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Bars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Hotels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Dienstleitungsbetrieben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Party-Service</a:t>
            </a:r>
            <a:endParaRPr lang="de-DE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4244">
            <a:off x="4815322" y="477274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674" y="2145845"/>
            <a:ext cx="2281436" cy="17110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366177">
            <a:off x="7266374" y="5469995"/>
            <a:ext cx="1851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Quelle</a:t>
            </a:r>
          </a:p>
          <a:p>
            <a:r>
              <a:rPr lang="de-DE" sz="1600" dirty="0" smtClean="0"/>
              <a:t>www.bergfex.at-</a:t>
            </a:r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7452320" y="2276872"/>
            <a:ext cx="284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Quelle:</a:t>
            </a:r>
          </a:p>
          <a:p>
            <a:r>
              <a:rPr lang="de-DE" sz="1600" dirty="0" smtClean="0"/>
              <a:t>www.herold.at-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15158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6959" y="-387424"/>
            <a:ext cx="8062912" cy="1470025"/>
          </a:xfrm>
        </p:spPr>
        <p:txBody>
          <a:bodyPr>
            <a:normAutofit/>
          </a:bodyPr>
          <a:lstStyle/>
          <a:p>
            <a:pPr algn="l"/>
            <a:r>
              <a:rPr lang="de-DE" sz="4800" dirty="0" smtClean="0"/>
              <a:t>Anforderungen:</a:t>
            </a:r>
            <a:endParaRPr lang="de-DE" sz="4800" dirty="0"/>
          </a:p>
        </p:txBody>
      </p:sp>
      <p:sp>
        <p:nvSpPr>
          <p:cNvPr id="4" name="Rechteck 3"/>
          <p:cNvSpPr/>
          <p:nvPr/>
        </p:nvSpPr>
        <p:spPr>
          <a:xfrm>
            <a:off x="0" y="1196752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•</a:t>
            </a:r>
            <a:r>
              <a:rPr lang="de-DE" sz="2000" dirty="0" smtClean="0"/>
              <a:t>Handgeschicklichkeit</a:t>
            </a:r>
          </a:p>
          <a:p>
            <a:endParaRPr lang="de-DE" sz="2000" dirty="0" smtClean="0"/>
          </a:p>
          <a:p>
            <a:r>
              <a:rPr lang="de-DE" sz="2000" dirty="0"/>
              <a:t>•</a:t>
            </a:r>
            <a:r>
              <a:rPr lang="de-DE" sz="2000" dirty="0" smtClean="0"/>
              <a:t>Auge-Hand-Koordination</a:t>
            </a:r>
          </a:p>
          <a:p>
            <a:endParaRPr lang="de-DE" sz="2000" dirty="0" smtClean="0"/>
          </a:p>
          <a:p>
            <a:r>
              <a:rPr lang="de-DE" sz="2000" dirty="0" smtClean="0"/>
              <a:t>•</a:t>
            </a:r>
            <a:r>
              <a:rPr lang="de-DE" sz="2000" dirty="0"/>
              <a:t>Geruchs- und Geschmackssinn </a:t>
            </a:r>
            <a:r>
              <a:rPr lang="de-DE" sz="2000" dirty="0" smtClean="0"/>
              <a:t>				</a:t>
            </a:r>
          </a:p>
          <a:p>
            <a:endParaRPr lang="de-DE" sz="2000" dirty="0" smtClean="0"/>
          </a:p>
          <a:p>
            <a:r>
              <a:rPr lang="de-DE" sz="2000" dirty="0" smtClean="0"/>
              <a:t>•</a:t>
            </a:r>
            <a:r>
              <a:rPr lang="de-DE" sz="2000" dirty="0"/>
              <a:t>mathematisch-rechnerische </a:t>
            </a:r>
            <a:r>
              <a:rPr lang="de-DE" sz="2000" dirty="0" smtClean="0"/>
              <a:t>Fähigkeit</a:t>
            </a:r>
          </a:p>
          <a:p>
            <a:endParaRPr lang="de-DE" sz="2000" dirty="0" smtClean="0"/>
          </a:p>
          <a:p>
            <a:r>
              <a:rPr lang="de-DE" sz="2000" dirty="0" smtClean="0"/>
              <a:t>•Organisationstalent</a:t>
            </a:r>
          </a:p>
          <a:p>
            <a:endParaRPr lang="de-DE" sz="2000" dirty="0" smtClean="0"/>
          </a:p>
          <a:p>
            <a:r>
              <a:rPr lang="de-DE" sz="2000" dirty="0" smtClean="0"/>
              <a:t>•Kontaktfähigkeit</a:t>
            </a:r>
          </a:p>
          <a:p>
            <a:endParaRPr lang="de-DE" sz="2000" dirty="0" smtClean="0"/>
          </a:p>
          <a:p>
            <a:r>
              <a:rPr lang="de-DE" sz="2000" dirty="0" smtClean="0"/>
              <a:t>•</a:t>
            </a:r>
            <a:r>
              <a:rPr lang="de-DE" sz="2000" dirty="0"/>
              <a:t>Fähigkeit zur </a:t>
            </a:r>
            <a:r>
              <a:rPr lang="de-DE" sz="2000" dirty="0" smtClean="0"/>
              <a:t>Zusammenarbeit</a:t>
            </a:r>
          </a:p>
          <a:p>
            <a:endParaRPr lang="de-DE" sz="2000" dirty="0" smtClean="0"/>
          </a:p>
          <a:p>
            <a:r>
              <a:rPr lang="de-DE" sz="2000" dirty="0" smtClean="0"/>
              <a:t>•</a:t>
            </a:r>
            <a:r>
              <a:rPr lang="de-DE" sz="2000" dirty="0"/>
              <a:t>gestalterische </a:t>
            </a:r>
            <a:r>
              <a:rPr lang="de-DE" sz="2000" dirty="0" smtClean="0"/>
              <a:t>Fähigkeit</a:t>
            </a:r>
          </a:p>
          <a:p>
            <a:endParaRPr lang="de-DE" sz="2000" dirty="0" smtClean="0"/>
          </a:p>
          <a:p>
            <a:r>
              <a:rPr lang="de-DE" sz="2000" dirty="0" smtClean="0"/>
              <a:t>•Merkfähigkeit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96400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Restaurantfachleute bedienen Gäste in Gastronomiebetrieben. Sie beraten bei der Auswahl von Speisen und Getränken, nehmen die Bestellungen auf, </a:t>
            </a:r>
            <a:r>
              <a:rPr lang="de-DE" dirty="0" smtClean="0"/>
              <a:t>und </a:t>
            </a:r>
            <a:r>
              <a:rPr lang="de-DE" dirty="0"/>
              <a:t>kassieren den Rechnungsbetrag. Sie decken die </a:t>
            </a:r>
            <a:r>
              <a:rPr lang="de-DE" dirty="0" smtClean="0"/>
              <a:t>Tische, </a:t>
            </a:r>
            <a:r>
              <a:rPr lang="de-DE" dirty="0"/>
              <a:t>empfangen die Gäste und bereiten auch größere Veranstaltungen </a:t>
            </a:r>
            <a:r>
              <a:rPr lang="de-DE" dirty="0" smtClean="0"/>
              <a:t>vor.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296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Ausbildung: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1416"/>
            <a:ext cx="8229600" cy="5256584"/>
          </a:xfrm>
        </p:spPr>
        <p:txBody>
          <a:bodyPr>
            <a:normAutofit/>
          </a:bodyPr>
          <a:lstStyle/>
          <a:p>
            <a:endParaRPr lang="de-DE" sz="2400" dirty="0"/>
          </a:p>
          <a:p>
            <a:r>
              <a:rPr lang="de-DE" sz="2400" dirty="0" smtClean="0"/>
              <a:t>Voraussetzung für die Erfüllung der 9-jährigen Schulpflicht </a:t>
            </a:r>
          </a:p>
          <a:p>
            <a:endParaRPr lang="de-DE" sz="2400" dirty="0" smtClean="0"/>
          </a:p>
          <a:p>
            <a:r>
              <a:rPr lang="de-DE" sz="2400" dirty="0" smtClean="0"/>
              <a:t>Dauert 4 Jahre</a:t>
            </a:r>
          </a:p>
          <a:p>
            <a:endParaRPr lang="de-DE" sz="2400" dirty="0" smtClean="0"/>
          </a:p>
          <a:p>
            <a:r>
              <a:rPr lang="de-DE" sz="2400" dirty="0" smtClean="0"/>
              <a:t>Die Ausbildung erfolgt überwiegend im Ausbildungsbetrieb und begleitend dazu in der Berufsschule.</a:t>
            </a:r>
          </a:p>
          <a:p>
            <a:endParaRPr lang="de-DE" sz="2400" dirty="0" smtClean="0"/>
          </a:p>
          <a:p>
            <a:r>
              <a:rPr lang="de-DE" sz="2400" dirty="0" smtClean="0"/>
              <a:t>Allgemein bildende höhere Schulen </a:t>
            </a:r>
          </a:p>
          <a:p>
            <a:endParaRPr lang="de-DE" sz="24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6484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12663"/>
              </p:ext>
            </p:extLst>
          </p:nvPr>
        </p:nvGraphicFramePr>
        <p:xfrm>
          <a:off x="539552" y="1916832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05737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1. Lehrjahr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2. Lehrjahr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3. Lehrjahr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4.</a:t>
                      </a:r>
                      <a:r>
                        <a:rPr lang="de-DE" sz="2400" baseline="0" dirty="0" smtClean="0"/>
                        <a:t> Lehrjahr</a:t>
                      </a:r>
                      <a:endParaRPr lang="de-DE" sz="2400" dirty="0"/>
                    </a:p>
                  </a:txBody>
                  <a:tcPr/>
                </a:tc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  604€</a:t>
                      </a:r>
                      <a:endParaRPr lang="de-DE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674€</a:t>
                      </a:r>
                      <a:endParaRPr lang="de-DE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808€</a:t>
                      </a:r>
                      <a:endParaRPr lang="de-DE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870€   </a:t>
                      </a:r>
                    </a:p>
                    <a:p>
                      <a:pPr algn="ctr"/>
                      <a:r>
                        <a:rPr lang="de-DE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de-DE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43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de-DE" sz="3600" dirty="0"/>
              <a:t>Durchschnittliches Bruttoeinstiegsgehalt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€ </a:t>
            </a:r>
            <a:r>
              <a:rPr lang="de-DE" dirty="0"/>
              <a:t>1.370,00 - € </a:t>
            </a:r>
            <a:r>
              <a:rPr lang="de-DE" dirty="0" smtClean="0"/>
              <a:t>1.520,00</a:t>
            </a:r>
          </a:p>
          <a:p>
            <a:endParaRPr lang="de-DE" dirty="0"/>
          </a:p>
          <a:p>
            <a:r>
              <a:rPr lang="de-DE" dirty="0"/>
              <a:t>In diesem Beruf machen Trinkgelder oft einen wichtigen Bestandteil des Einkommens aus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69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143</Words>
  <Application>Microsoft Office PowerPoint</Application>
  <PresentationFormat>Bildschirmpräsentation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Telesto</vt:lpstr>
      <vt:lpstr>Restaurantfachfrau/mann</vt:lpstr>
      <vt:lpstr>Arbeitsbereiche:</vt:lpstr>
      <vt:lpstr>Anforderungen:</vt:lpstr>
      <vt:lpstr>Aufgaben:</vt:lpstr>
      <vt:lpstr>Ausbildung:</vt:lpstr>
      <vt:lpstr>PowerPoint-Präsentation</vt:lpstr>
      <vt:lpstr>Durchschnittliches Bruttoeinstiegsgehalt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Restaurantfachfrau/mann</dc:title>
  <dc:creator>user1</dc:creator>
  <cp:lastModifiedBy>user1</cp:lastModifiedBy>
  <cp:revision>8</cp:revision>
  <dcterms:created xsi:type="dcterms:W3CDTF">2015-02-20T13:42:27Z</dcterms:created>
  <dcterms:modified xsi:type="dcterms:W3CDTF">2015-03-08T11:26:23Z</dcterms:modified>
</cp:coreProperties>
</file>