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60" r:id="rId3"/>
    <p:sldId id="257" r:id="rId4"/>
    <p:sldId id="263" r:id="rId5"/>
    <p:sldId id="259" r:id="rId6"/>
    <p:sldId id="264" r:id="rId7"/>
    <p:sldId id="261" r:id="rId8"/>
    <p:sldId id="258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66FF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FC89F0-6DB4-4C15-82F5-8045DC016D08}" type="datetimeFigureOut">
              <a:rPr lang="de-DE" smtClean="0"/>
              <a:pPr/>
              <a:t>25.02.2015</a:t>
            </a:fld>
            <a:endParaRPr lang="de-AT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388E59-D543-472B-A79C-9B59ACA59EB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FC89F0-6DB4-4C15-82F5-8045DC016D08}" type="datetimeFigureOut">
              <a:rPr lang="de-DE" smtClean="0"/>
              <a:pPr/>
              <a:t>25.02.2015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88E59-D543-472B-A79C-9B59ACA59EB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FC89F0-6DB4-4C15-82F5-8045DC016D08}" type="datetimeFigureOut">
              <a:rPr lang="de-DE" smtClean="0"/>
              <a:pPr/>
              <a:t>25.02.2015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88E59-D543-472B-A79C-9B59ACA59EB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FC89F0-6DB4-4C15-82F5-8045DC016D08}" type="datetimeFigureOut">
              <a:rPr lang="de-DE" smtClean="0"/>
              <a:pPr/>
              <a:t>25.02.2015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88E59-D543-472B-A79C-9B59ACA59EB6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FC89F0-6DB4-4C15-82F5-8045DC016D08}" type="datetimeFigureOut">
              <a:rPr lang="de-DE" smtClean="0"/>
              <a:pPr/>
              <a:t>25.02.2015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88E59-D543-472B-A79C-9B59ACA59EB6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FC89F0-6DB4-4C15-82F5-8045DC016D08}" type="datetimeFigureOut">
              <a:rPr lang="de-DE" smtClean="0"/>
              <a:pPr/>
              <a:t>25.02.2015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88E59-D543-472B-A79C-9B59ACA59EB6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FC89F0-6DB4-4C15-82F5-8045DC016D08}" type="datetimeFigureOut">
              <a:rPr lang="de-DE" smtClean="0"/>
              <a:pPr/>
              <a:t>25.02.2015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88E59-D543-472B-A79C-9B59ACA59EB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FC89F0-6DB4-4C15-82F5-8045DC016D08}" type="datetimeFigureOut">
              <a:rPr lang="de-DE" smtClean="0"/>
              <a:pPr/>
              <a:t>25.02.2015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88E59-D543-472B-A79C-9B59ACA59EB6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FC89F0-6DB4-4C15-82F5-8045DC016D08}" type="datetimeFigureOut">
              <a:rPr lang="de-DE" smtClean="0"/>
              <a:pPr/>
              <a:t>25.02.2015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88E59-D543-472B-A79C-9B59ACA59EB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AFC89F0-6DB4-4C15-82F5-8045DC016D08}" type="datetimeFigureOut">
              <a:rPr lang="de-DE" smtClean="0"/>
              <a:pPr/>
              <a:t>25.02.2015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88E59-D543-472B-A79C-9B59ACA59EB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FC89F0-6DB4-4C15-82F5-8045DC016D08}" type="datetimeFigureOut">
              <a:rPr lang="de-DE" smtClean="0"/>
              <a:pPr/>
              <a:t>25.02.2015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388E59-D543-472B-A79C-9B59ACA59EB6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AFC89F0-6DB4-4C15-82F5-8045DC016D08}" type="datetimeFigureOut">
              <a:rPr lang="de-DE" smtClean="0"/>
              <a:pPr/>
              <a:t>25.02.2015</a:t>
            </a:fld>
            <a:endParaRPr lang="de-AT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388E59-D543-472B-A79C-9B59ACA59EB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at/url?url=https://www.palverlag.de/lebensweisheit-positives-denken.html&amp;rct=j&amp;frm=1&amp;q=&amp;esrc=s&amp;sa=U&amp;ei=UEvnVOWxH8m_ygOAiYGABA&amp;ved=0CBkQ9QEwAg&amp;usg=AFQjCNGHXnf7W-SqoVvxf35-oPk8Y21iv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www.mynetfair.com/de/mnf/2080010304/stukkateurspachtel,-40mm-1-stueck,4005153042514-0,haromac,11561510/?1=1" TargetMode="External"/><Relationship Id="rId7" Type="http://schemas.openxmlformats.org/officeDocument/2006/relationships/hyperlink" Target="https://www.google.at/url?url=https://lotex24.de/preiswerte-Maurer-und-Gipser-Werkzeuge-bei-lotex24de&amp;rct=j&amp;frm=1&amp;q=&amp;esrc=s&amp;sa=U&amp;ei=HEvnVKP9NcmqywPkhYGoAQ&amp;ved=0CDEQ9QEwDQ&amp;usg=AFQjCNEEjrsQ1Njrj21cYZVAv2G17MvKuw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www.google.at/url?url=http://de.fotolia.com/tag/pfuscherei&amp;rct=j&amp;frm=1&amp;q=&amp;esrc=s&amp;sa=U&amp;ei=HEvnVKP9NcmqywPkhYGoAQ&amp;ved=0CDsQ9QEwEg&amp;usg=AFQjCNH7U9znf_F77UOk9NyQSnEHmuITEw" TargetMode="Externa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1428792" y="357166"/>
            <a:ext cx="8929718" cy="1357322"/>
          </a:xfrm>
        </p:spPr>
        <p:txBody>
          <a:bodyPr>
            <a:normAutofit fontScale="90000"/>
          </a:bodyPr>
          <a:lstStyle/>
          <a:p>
            <a:r>
              <a:rPr lang="de-AT" sz="9600" dirty="0" smtClean="0">
                <a:solidFill>
                  <a:srgbClr val="002060"/>
                </a:solidFill>
                <a:latin typeface="Copperplate Gothic Bold" pitchFamily="34" charset="0"/>
              </a:rPr>
              <a:t>Maurer/in</a:t>
            </a:r>
            <a:endParaRPr lang="de-AT" sz="9600" dirty="0">
              <a:solidFill>
                <a:srgbClr val="002060"/>
              </a:solidFill>
              <a:latin typeface="Copperplate Gothic Bold" pitchFamily="34" charset="0"/>
            </a:endParaRPr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5" name="Grafik 4" descr="...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3798">
            <a:off x="6521017" y="1887269"/>
            <a:ext cx="2181420" cy="2724061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de-DE" dirty="0" smtClean="0">
                <a:latin typeface="Arial Rounded MT Bold" pitchFamily="34" charset="0"/>
              </a:rPr>
              <a:t>Erstellung von Mauerwerk 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>
                <a:latin typeface="Arial Rounded MT Bold" pitchFamily="34" charset="0"/>
              </a:rPr>
              <a:t>Haupthandwerker des Rohbaus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>
                <a:latin typeface="Arial Rounded MT Bold" pitchFamily="34" charset="0"/>
              </a:rPr>
              <a:t>bei kleineren Bauprojekten meist auch Beton-, Stahlbeton-, Estrich- Putz- sowie Abdichtungs- und Entwässerungsarbeiten</a:t>
            </a:r>
            <a:endParaRPr lang="de-AT" dirty="0" smtClean="0">
              <a:latin typeface="Arial Rounded MT Bold" pitchFamily="34" charset="0"/>
            </a:endParaRPr>
          </a:p>
          <a:p>
            <a:endParaRPr lang="de-AT" dirty="0">
              <a:latin typeface="Arial Rounded MT Bold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5400" dirty="0" smtClean="0">
                <a:solidFill>
                  <a:srgbClr val="FF0000"/>
                </a:solidFill>
                <a:latin typeface="AR BLANCA" pitchFamily="2" charset="0"/>
              </a:rPr>
              <a:t>Allgemeines</a:t>
            </a:r>
            <a:endParaRPr lang="de-AT" sz="5400" dirty="0">
              <a:solidFill>
                <a:srgbClr val="FF0000"/>
              </a:solidFill>
              <a:latin typeface="AR BLANCA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de-AT" dirty="0" smtClean="0">
              <a:latin typeface="Aparajita" pitchFamily="34" charset="0"/>
              <a:cs typeface="Aparajita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de-AT" sz="4800" u="sng" dirty="0" smtClean="0">
                <a:latin typeface="Aparajita" pitchFamily="34" charset="0"/>
                <a:cs typeface="Aparajita" pitchFamily="34" charset="0"/>
              </a:rPr>
              <a:t>Dauer:</a:t>
            </a:r>
            <a:r>
              <a:rPr lang="de-AT" sz="4800" dirty="0" smtClean="0">
                <a:latin typeface="Aparajita" pitchFamily="34" charset="0"/>
                <a:cs typeface="Aparajita" pitchFamily="34" charset="0"/>
              </a:rPr>
              <a:t>3 Jahre</a:t>
            </a:r>
          </a:p>
          <a:p>
            <a:pPr>
              <a:buFont typeface="Courier New" pitchFamily="49" charset="0"/>
              <a:buChar char="o"/>
            </a:pPr>
            <a:r>
              <a:rPr lang="de-AT" sz="4800" dirty="0" smtClean="0">
                <a:latin typeface="Aparajita" pitchFamily="34" charset="0"/>
                <a:cs typeface="Aparajita" pitchFamily="34" charset="0"/>
              </a:rPr>
              <a:t>Ausbildung in Bauunternehmen, Berufsschule</a:t>
            </a:r>
          </a:p>
          <a:p>
            <a:pPr>
              <a:buFont typeface="Courier New" pitchFamily="49" charset="0"/>
              <a:buChar char="o"/>
            </a:pPr>
            <a:r>
              <a:rPr lang="de-AT" sz="4800" dirty="0" smtClean="0">
                <a:latin typeface="Aparajita" pitchFamily="34" charset="0"/>
                <a:cs typeface="Aparajita" pitchFamily="34" charset="0"/>
              </a:rPr>
              <a:t>Lehrabschlussprüfung </a:t>
            </a:r>
          </a:p>
          <a:p>
            <a:pPr>
              <a:buNone/>
            </a:pPr>
            <a:r>
              <a:rPr lang="de-AT" sz="4800" dirty="0" smtClean="0">
                <a:latin typeface="Aparajita" pitchFamily="34" charset="0"/>
                <a:cs typeface="Aparajita" pitchFamily="34" charset="0"/>
              </a:rPr>
              <a:t>     erfolgreiche Lehre       Berufsreifeprüfung</a:t>
            </a:r>
            <a:r>
              <a:rPr lang="de-AT" dirty="0" smtClean="0">
                <a:latin typeface="Aparajita" pitchFamily="34" charset="0"/>
                <a:cs typeface="Aparajita" pitchFamily="34" charset="0"/>
              </a:rPr>
              <a:t/>
            </a:r>
            <a:br>
              <a:rPr lang="de-AT" dirty="0" smtClean="0">
                <a:latin typeface="Aparajita" pitchFamily="34" charset="0"/>
                <a:cs typeface="Aparajita" pitchFamily="34" charset="0"/>
              </a:rPr>
            </a:br>
            <a:endParaRPr lang="de-AT" dirty="0" smtClean="0"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r>
              <a:rPr lang="de-AT" dirty="0" smtClean="0">
                <a:latin typeface="Aparajita" pitchFamily="34" charset="0"/>
                <a:cs typeface="Aparajita" pitchFamily="34" charset="0"/>
              </a:rPr>
              <a:t/>
            </a:r>
            <a:br>
              <a:rPr lang="de-AT" dirty="0" smtClean="0">
                <a:latin typeface="Aparajita" pitchFamily="34" charset="0"/>
                <a:cs typeface="Aparajita" pitchFamily="34" charset="0"/>
              </a:rPr>
            </a:br>
            <a:endParaRPr lang="de-AT" dirty="0" smtClean="0"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endParaRPr lang="de-AT" dirty="0" smtClean="0"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endParaRPr lang="de-AT" dirty="0" smtClean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5400" dirty="0" smtClean="0">
                <a:solidFill>
                  <a:srgbClr val="FF0066"/>
                </a:solidFill>
                <a:latin typeface="Showcard Gothic" pitchFamily="82" charset="0"/>
              </a:rPr>
              <a:t>Lehre</a:t>
            </a:r>
            <a:endParaRPr lang="de-AT" sz="5400" dirty="0">
              <a:solidFill>
                <a:srgbClr val="FF0066"/>
              </a:solidFill>
              <a:latin typeface="Showcard Gothic" pitchFamily="82" charset="0"/>
            </a:endParaRPr>
          </a:p>
        </p:txBody>
      </p:sp>
      <p:sp>
        <p:nvSpPr>
          <p:cNvPr id="4" name="Pfeil nach rechts 3"/>
          <p:cNvSpPr/>
          <p:nvPr/>
        </p:nvSpPr>
        <p:spPr>
          <a:xfrm>
            <a:off x="4500562" y="4429132"/>
            <a:ext cx="285752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Fachschule für Bautechnik</a:t>
            </a:r>
          </a:p>
          <a:p>
            <a:r>
              <a:rPr lang="de-AT" dirty="0" smtClean="0"/>
              <a:t>Höhere Lehranstalt</a:t>
            </a:r>
          </a:p>
          <a:p>
            <a:endParaRPr lang="de-AT" dirty="0" smtClean="0"/>
          </a:p>
          <a:p>
            <a:r>
              <a:rPr lang="de-AT" dirty="0" smtClean="0"/>
              <a:t>Werkmeisterschule für Berufstätige für Bauwesen          </a:t>
            </a:r>
            <a:r>
              <a:rPr lang="de-AT" dirty="0" err="1" smtClean="0"/>
              <a:t>VorarbeiterIn</a:t>
            </a:r>
            <a:r>
              <a:rPr lang="de-AT" dirty="0" smtClean="0"/>
              <a:t>, </a:t>
            </a:r>
            <a:r>
              <a:rPr lang="de-AT" dirty="0" err="1" smtClean="0"/>
              <a:t>BauleiterIn</a:t>
            </a:r>
            <a:r>
              <a:rPr lang="de-AT" dirty="0" smtClean="0"/>
              <a:t> </a:t>
            </a:r>
          </a:p>
          <a:p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4400" dirty="0" smtClean="0">
                <a:solidFill>
                  <a:srgbClr val="FF0066"/>
                </a:solidFill>
                <a:latin typeface="Showcard Gothic" pitchFamily="82" charset="0"/>
              </a:rPr>
              <a:t>Schule und Weiterbildung</a:t>
            </a:r>
            <a:endParaRPr lang="de-AT" sz="4400" dirty="0">
              <a:solidFill>
                <a:srgbClr val="FF0066"/>
              </a:solidFill>
              <a:latin typeface="Showcard Gothic" pitchFamily="82" charset="0"/>
            </a:endParaRPr>
          </a:p>
        </p:txBody>
      </p:sp>
      <p:sp>
        <p:nvSpPr>
          <p:cNvPr id="4" name="Pfeil nach rechts 3"/>
          <p:cNvSpPr/>
          <p:nvPr/>
        </p:nvSpPr>
        <p:spPr>
          <a:xfrm>
            <a:off x="2857488" y="3429000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de-AT" dirty="0" smtClean="0"/>
              <a:t>Kräftiger Körperbau</a:t>
            </a:r>
          </a:p>
          <a:p>
            <a:pPr lvl="0"/>
            <a:r>
              <a:rPr lang="de-AT" dirty="0" smtClean="0"/>
              <a:t>Witterungseinflüssen</a:t>
            </a:r>
          </a:p>
          <a:p>
            <a:pPr lvl="0"/>
            <a:r>
              <a:rPr lang="de-AT" dirty="0" smtClean="0"/>
              <a:t>körperliche Wendigkeit</a:t>
            </a:r>
          </a:p>
          <a:p>
            <a:pPr lvl="0"/>
            <a:r>
              <a:rPr lang="de-AT" dirty="0" smtClean="0"/>
              <a:t>Gleichgewichtsgefühl</a:t>
            </a:r>
          </a:p>
          <a:p>
            <a:pPr lvl="0"/>
            <a:r>
              <a:rPr lang="de-AT" dirty="0" smtClean="0"/>
              <a:t>Handgeschicklichkeit</a:t>
            </a:r>
          </a:p>
          <a:p>
            <a:pPr lvl="0"/>
            <a:r>
              <a:rPr lang="de-AT" dirty="0" smtClean="0"/>
              <a:t>Unempfindlichkeit der Haut</a:t>
            </a:r>
          </a:p>
          <a:p>
            <a:pPr lvl="0"/>
            <a:r>
              <a:rPr lang="de-AT" dirty="0" smtClean="0"/>
              <a:t>räumliche Vorstellungsfähigkeit</a:t>
            </a:r>
          </a:p>
          <a:p>
            <a:pPr lvl="0"/>
            <a:r>
              <a:rPr lang="de-AT" dirty="0" smtClean="0"/>
              <a:t>technisches Verständnis</a:t>
            </a:r>
          </a:p>
          <a:p>
            <a:pPr lvl="0"/>
            <a:r>
              <a:rPr lang="de-AT" dirty="0" smtClean="0"/>
              <a:t>Zusammenarbeit</a:t>
            </a:r>
          </a:p>
          <a:p>
            <a:pPr lvl="0"/>
            <a:r>
              <a:rPr lang="de-AT" dirty="0" smtClean="0"/>
              <a:t>Reaktionsfähigkeit</a:t>
            </a:r>
          </a:p>
          <a:p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>
                <a:solidFill>
                  <a:srgbClr val="7030A0"/>
                </a:solidFill>
                <a:latin typeface="Copperplate Gothic Bold" pitchFamily="34" charset="0"/>
              </a:rPr>
              <a:t>Anforderungen:</a:t>
            </a:r>
            <a:endParaRPr lang="de-AT" dirty="0">
              <a:solidFill>
                <a:srgbClr val="7030A0"/>
              </a:solidFill>
              <a:latin typeface="Copperplate Goth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de-AT" sz="4000" dirty="0" smtClean="0">
                <a:solidFill>
                  <a:srgbClr val="0070C0"/>
                </a:solidFill>
              </a:rPr>
              <a:t>Lehrlingsentschädigung (Brutto)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2071670" y="2643182"/>
          <a:ext cx="4572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1.Lehrjahr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2.Lehrjahr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3</a:t>
                      </a:r>
                      <a:r>
                        <a:rPr lang="de-AT" baseline="0" dirty="0" smtClean="0"/>
                        <a:t>.Lehrjahr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893€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1.339€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1.787€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de-AT" dirty="0" smtClean="0"/>
              <a:t> </a:t>
            </a:r>
            <a:r>
              <a:rPr lang="de-AT" sz="4400" dirty="0" smtClean="0">
                <a:solidFill>
                  <a:srgbClr val="3366FF"/>
                </a:solidFill>
              </a:rPr>
              <a:t>Durchschnittliches Bruttoeinstiegsgehalt</a:t>
            </a:r>
            <a:br>
              <a:rPr lang="de-AT" sz="4400" dirty="0" smtClean="0">
                <a:solidFill>
                  <a:srgbClr val="3366FF"/>
                </a:solidFill>
              </a:rPr>
            </a:br>
            <a:r>
              <a:rPr lang="de-AT" sz="4400" dirty="0" smtClean="0">
                <a:solidFill>
                  <a:srgbClr val="3366FF"/>
                </a:solidFill>
              </a:rPr>
              <a:t>€ 2.190,00 - €2.430,00</a:t>
            </a:r>
            <a:endParaRPr lang="de-AT" sz="4400" dirty="0">
              <a:solidFill>
                <a:srgbClr val="3366FF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1026" name="Picture 2" descr="https://encrypted-tbn1.gstatic.com/images?q=tbn:ANd9GcTjSZMhMkng9RuA7m7U2lYfFNX_R-xEHN2plHKC1ZIZcHl-IU2__Z8kuIKj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929066"/>
            <a:ext cx="3314723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b="1" dirty="0" smtClean="0"/>
          </a:p>
          <a:p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>
                <a:solidFill>
                  <a:srgbClr val="0070C0"/>
                </a:solidFill>
                <a:latin typeface="Arial Rounded MT Bold" pitchFamily="34" charset="0"/>
              </a:rPr>
              <a:t>Arbeitsgeräte</a:t>
            </a:r>
            <a:endParaRPr lang="de-AT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pic>
        <p:nvPicPr>
          <p:cNvPr id="4098" name="Picture 2" descr="Der Maurer verwendet bei seiner Arbeit verschiedene Werkzeug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2786082" cy="2089562"/>
          </a:xfrm>
          <a:prstGeom prst="rect">
            <a:avLst/>
          </a:prstGeom>
          <a:noFill/>
        </p:spPr>
      </p:pic>
      <p:pic>
        <p:nvPicPr>
          <p:cNvPr id="4100" name="Picture 4" descr="http://www.mynetfair.com/_files/images/dynamic/products/tmp/125_125_100063853_11561510_1383917319_09010040_gr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1500174"/>
            <a:ext cx="2428892" cy="1671080"/>
          </a:xfrm>
          <a:prstGeom prst="rect">
            <a:avLst/>
          </a:prstGeom>
          <a:noFill/>
        </p:spPr>
      </p:pic>
      <p:pic>
        <p:nvPicPr>
          <p:cNvPr id="4102" name="Picture 6" descr="https://encrypted-tbn0.gstatic.com/images?q=tbn:ANd9GcS0dDyKs1Hu8qhwDONRoeEXl0GvmZVeEpD4dSVurNmQoRAp1DaRBBAnN0Y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29256" y="4000504"/>
            <a:ext cx="2881333" cy="1928826"/>
          </a:xfrm>
          <a:prstGeom prst="rect">
            <a:avLst/>
          </a:prstGeom>
          <a:noFill/>
        </p:spPr>
      </p:pic>
      <p:pic>
        <p:nvPicPr>
          <p:cNvPr id="4104" name="Picture 8" descr="https://encrypted-tbn0.gstatic.com/images?q=tbn:ANd9GcRklPco0Vajq9Z08BhkdQKwHaGMOOgh6w53-BlL_xbbiqVO1rfz1G5p8oY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14480" y="4143380"/>
            <a:ext cx="2428892" cy="193368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87</Words>
  <Application>Microsoft Office PowerPoint</Application>
  <PresentationFormat>Bildschirmpräsentation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Deimos</vt:lpstr>
      <vt:lpstr>Maurer/in</vt:lpstr>
      <vt:lpstr>Allgemeines</vt:lpstr>
      <vt:lpstr>Lehre</vt:lpstr>
      <vt:lpstr>Schule und Weiterbildung</vt:lpstr>
      <vt:lpstr>Anforderungen:</vt:lpstr>
      <vt:lpstr>Folie 6</vt:lpstr>
      <vt:lpstr>Folie 7</vt:lpstr>
      <vt:lpstr>Arbeitsgeräte</vt:lpstr>
    </vt:vector>
  </TitlesOfParts>
  <Company>Frost-RL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Maurer/in</dc:title>
  <dc:creator>ramona</dc:creator>
  <cp:lastModifiedBy>ramona</cp:lastModifiedBy>
  <cp:revision>28</cp:revision>
  <dcterms:created xsi:type="dcterms:W3CDTF">2015-02-06T15:15:42Z</dcterms:created>
  <dcterms:modified xsi:type="dcterms:W3CDTF">2015-02-25T18:09:07Z</dcterms:modified>
</cp:coreProperties>
</file>